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66" r:id="rId2"/>
    <p:sldId id="283" r:id="rId3"/>
    <p:sldId id="284" r:id="rId4"/>
    <p:sldId id="268" r:id="rId5"/>
    <p:sldId id="285" r:id="rId6"/>
    <p:sldId id="277" r:id="rId7"/>
    <p:sldId id="286" r:id="rId8"/>
    <p:sldId id="269" r:id="rId9"/>
    <p:sldId id="270" r:id="rId10"/>
    <p:sldId id="287" r:id="rId11"/>
    <p:sldId id="279" r:id="rId12"/>
    <p:sldId id="280" r:id="rId13"/>
    <p:sldId id="290" r:id="rId14"/>
    <p:sldId id="291" r:id="rId15"/>
    <p:sldId id="292" r:id="rId16"/>
    <p:sldId id="293" r:id="rId17"/>
    <p:sldId id="296" r:id="rId18"/>
    <p:sldId id="297" r:id="rId19"/>
    <p:sldId id="273" r:id="rId20"/>
    <p:sldId id="272" r:id="rId21"/>
    <p:sldId id="295" r:id="rId22"/>
    <p:sldId id="281" r:id="rId23"/>
    <p:sldId id="282" r:id="rId24"/>
    <p:sldId id="289" r:id="rId25"/>
    <p:sldId id="274" r:id="rId26"/>
    <p:sldId id="275" r:id="rId27"/>
    <p:sldId id="276" r:id="rId28"/>
    <p:sldId id="298" r:id="rId29"/>
    <p:sldId id="265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Филиппова Мария Игоревна" initials="ФМИ" lastIdx="1" clrIdx="0">
    <p:extLst>
      <p:ext uri="{19B8F6BF-5375-455C-9EA6-DF929625EA0E}">
        <p15:presenceInfo xmlns:p15="http://schemas.microsoft.com/office/powerpoint/2012/main" userId="S::mifilippova@edu.hse.ru::76c8c5b6-c310-44b8-a14c-676c129c4d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134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78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5628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473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7809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24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593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5062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208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2217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0450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b48ddf1c3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b48ddf1c3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92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8799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538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61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b48ddf1c3_0_10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b48ddf1c3_0_10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482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046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233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300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583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9488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87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9210d6813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9210d6813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Рассказать про уклон территории, зачем он нужен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14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slide" Target="slide27.xml"/><Relationship Id="rId5" Type="http://schemas.openxmlformats.org/officeDocument/2006/relationships/image" Target="../media/image13.png"/><Relationship Id="rId10" Type="http://schemas.openxmlformats.org/officeDocument/2006/relationships/image" Target="../media/image1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landfire.gov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dal.org/" TargetMode="External"/><Relationship Id="rId5" Type="http://schemas.openxmlformats.org/officeDocument/2006/relationships/hyperlink" Target="https://www.fs.fed.us/rm/pubs/rmrs_rp004.pdf" TargetMode="External"/><Relationship Id="rId4" Type="http://schemas.openxmlformats.org/officeDocument/2006/relationships/hyperlink" Target="https://www.ecmwf.int/en/forecasts/dataset/ecmwf-reanalysis-v5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-nifc.opendata.arcgis.com/" TargetMode="External"/><Relationship Id="rId5" Type="http://schemas.openxmlformats.org/officeDocument/2006/relationships/hyperlink" Target="http://www.firegrowthmodel.ca/prometheus/overview_e.php" TargetMode="External"/><Relationship Id="rId4" Type="http://schemas.openxmlformats.org/officeDocument/2006/relationships/hyperlink" Target="https://arxiv.org/abs/1905.09317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7.xml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368684" y="646449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Программа распространения пожара с помощью клеточных автоматов</a:t>
            </a:r>
            <a:endParaRPr lang="en-US"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Program for Modelling Fire Spread using Cellular Automata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760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4318000" y="3023101"/>
            <a:ext cx="4465152" cy="154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Проект: программный, индивидуальный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Выполнила: Филиппова Мария Игоревна, БПИ196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" sz="1600" dirty="0">
                <a:latin typeface="Roboto"/>
                <a:ea typeface="Roboto"/>
                <a:cs typeface="Roboto"/>
                <a:sym typeface="Roboto"/>
              </a:rPr>
              <a:t>Руководитель: доцент ДПИ ФКН, к.т.н. Рамон Антонио Родригес Залепинос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525502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819554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Выбор используемых в работе моделей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14"/>
              <p:cNvSpPr txBox="1"/>
              <p:nvPr/>
            </p:nvSpPr>
            <p:spPr>
              <a:xfrm>
                <a:off x="551266" y="840097"/>
                <a:ext cx="6492300" cy="322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r>
                  <a:rPr lang="ru-RU" sz="1600" b="1" dirty="0">
                    <a:latin typeface="Roboto"/>
                    <a:ea typeface="Roboto"/>
                    <a:cs typeface="Roboto"/>
                    <a:sym typeface="Roboto"/>
                  </a:rPr>
                  <a:t>Модель распространения лес – лес</a:t>
                </a:r>
              </a:p>
              <a:p>
                <a:r>
                  <a:rPr lang="ru-RU" dirty="0">
                    <a:latin typeface="Roboto"/>
                    <a:ea typeface="Roboto"/>
                    <a:cs typeface="Roboto"/>
                    <a:sym typeface="Roboto"/>
                  </a:rPr>
                  <a:t>Переход 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0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→ </m:t>
                    </m:r>
                  </m:oMath>
                </a14:m>
                <a:r>
                  <a:rPr lang="ru-RU" dirty="0"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:</a:t>
                </a:r>
              </a:p>
              <a:p>
                <a:endParaRPr lang="en-US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lang="en-US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lang="en-US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lang="ru-RU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lang="en-US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ru-RU" dirty="0">
                    <a:latin typeface="Roboto"/>
                    <a:ea typeface="Roboto"/>
                    <a:cs typeface="Roboto"/>
                    <a:sym typeface="Roboto"/>
                  </a:rPr>
                  <a:t>где:</a:t>
                </a: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66" name="Google Shape;66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66" y="840097"/>
                <a:ext cx="6492300" cy="3228900"/>
              </a:xfrm>
              <a:prstGeom prst="rect">
                <a:avLst/>
              </a:prstGeom>
              <a:blipFill>
                <a:blip r:embed="rId4"/>
                <a:stretch>
                  <a:fillRect l="-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EC07F02-85F8-4EA1-A1D8-18523CC971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10</a:t>
            </a:fld>
            <a:endParaRPr lang="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B21BF4-D33F-4D4D-B574-E2ACAADD530D}"/>
                  </a:ext>
                </a:extLst>
              </p:cNvPr>
              <p:cNvSpPr txBox="1"/>
              <p:nvPr/>
            </p:nvSpPr>
            <p:spPr>
              <a:xfrm>
                <a:off x="6072017" y="1783393"/>
                <a:ext cx="1376986" cy="5389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𝐼𝑁</m:t>
                              </m:r>
                            </m:sub>
                          </m:sSub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B21BF4-D33F-4D4D-B574-E2ACAADD5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017" y="1783393"/>
                <a:ext cx="1376986" cy="5389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8CE2DF-64A3-4D77-B1EC-6FA63C792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91" y="1389764"/>
            <a:ext cx="3563218" cy="10064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BC183-2899-4C71-8E6C-DE6A71979223}"/>
                  </a:ext>
                </a:extLst>
              </p:cNvPr>
              <p:cNvSpPr txBox="1"/>
              <p:nvPr/>
            </p:nvSpPr>
            <p:spPr>
              <a:xfrm>
                <a:off x="583750" y="2624029"/>
                <a:ext cx="3563217" cy="1454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ru-RU" dirty="0">
                    <a:latin typeface="Roboto" panose="02000000000000000000" pitchFamily="2" charset="0"/>
                    <a:ea typeface="Roboto" panose="02000000000000000000" pitchFamily="2" charset="0"/>
                  </a:rPr>
                  <a:t>статус возгораемости,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 </m:t>
                    </m:r>
                  </m:oMath>
                </a14:m>
                <a:r>
                  <a:rPr lang="ru-RU" dirty="0">
                    <a:latin typeface="Roboto" panose="02000000000000000000" pitchFamily="2" charset="0"/>
                    <a:ea typeface="Roboto" panose="02000000000000000000" pitchFamily="2" charset="0"/>
                  </a:rPr>
                  <a:t>скорость распространения пожара от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ru-RU" dirty="0">
                    <a:latin typeface="Roboto" panose="02000000000000000000" pitchFamily="2" charset="0"/>
                    <a:ea typeface="Roboto" panose="02000000000000000000" pitchFamily="2" charset="0"/>
                  </a:rPr>
                  <a:t>-го соседа,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ru-RU" dirty="0">
                    <a:latin typeface="Roboto" panose="02000000000000000000" pitchFamily="2" charset="0"/>
                    <a:ea typeface="Roboto" panose="02000000000000000000" pitchFamily="2" charset="0"/>
                  </a:rPr>
                  <a:t>сторона ячейки,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− </m:t>
                    </m:r>
                  </m:oMath>
                </a14:m>
                <a:r>
                  <a:rPr lang="ru-RU" dirty="0">
                    <a:latin typeface="Roboto" panose="02000000000000000000" pitchFamily="2" charset="0"/>
                    <a:ea typeface="Roboto" panose="02000000000000000000" pitchFamily="2" charset="0"/>
                  </a:rPr>
                  <a:t>максимальная скорость распространения пожара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FBC183-2899-4C71-8E6C-DE6A71979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50" y="2624029"/>
                <a:ext cx="3563217" cy="1454116"/>
              </a:xfrm>
              <a:prstGeom prst="rect">
                <a:avLst/>
              </a:prstGeom>
              <a:blipFill>
                <a:blip r:embed="rId7"/>
                <a:stretch>
                  <a:fillRect l="-514" b="-33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AAFF7A-E2EC-46A0-B972-C1147E084DEE}"/>
                  </a:ext>
                </a:extLst>
              </p:cNvPr>
              <p:cNvSpPr txBox="1"/>
              <p:nvPr/>
            </p:nvSpPr>
            <p:spPr>
              <a:xfrm>
                <a:off x="4649037" y="1180502"/>
                <a:ext cx="458239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400" dirty="0">
                    <a:latin typeface="Roboto"/>
                    <a:ea typeface="Roboto"/>
                    <a:cs typeface="Roboto"/>
                    <a:sym typeface="Roboto"/>
                  </a:rPr>
                  <a:t>Переход 1 </a:t>
                </a:r>
                <a14:m>
                  <m:oMath xmlns:m="http://schemas.openxmlformats.org/officeDocument/2006/math">
                    <m:r>
                      <a:rPr lang="ru-RU" sz="14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→</m:t>
                    </m:r>
                  </m:oMath>
                </a14:m>
                <a:r>
                  <a:rPr lang="en-US" sz="1400" dirty="0">
                    <a:latin typeface="Roboto"/>
                    <a:ea typeface="Roboto"/>
                    <a:cs typeface="Roboto"/>
                    <a:sym typeface="Roboto"/>
                  </a:rPr>
                  <a:t> 2:</a:t>
                </a:r>
              </a:p>
              <a:p>
                <a:r>
                  <a:rPr lang="ru-RU" sz="1400" dirty="0">
                    <a:latin typeface="Roboto"/>
                    <a:ea typeface="Roboto"/>
                    <a:cs typeface="Roboto"/>
                    <a:sym typeface="Roboto"/>
                  </a:rPr>
                  <a:t>Изменение состояния ячейки происходит за промежуток:</a:t>
                </a:r>
              </a:p>
              <a:p>
                <a:endParaRPr lang="ru-RU" sz="14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endParaRPr lang="ru-RU" sz="14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r>
                  <a:rPr lang="ru-RU" sz="1400" dirty="0">
                    <a:latin typeface="Roboto"/>
                    <a:ea typeface="Roboto"/>
                    <a:cs typeface="Roboto"/>
                    <a:sym typeface="Roboto"/>
                  </a:rPr>
                  <a:t>где: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𝐿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 − </m:t>
                    </m:r>
                  </m:oMath>
                </a14:m>
                <a:r>
                  <a:rPr lang="ru-RU" sz="1400" dirty="0">
                    <a:latin typeface="Roboto"/>
                    <a:ea typeface="Roboto"/>
                    <a:cs typeface="Roboto"/>
                    <a:sym typeface="Roboto"/>
                  </a:rPr>
                  <a:t>сторона ячейки,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𝑅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𝐼𝑁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 −</m:t>
                    </m:r>
                  </m:oMath>
                </a14:m>
                <a:r>
                  <a:rPr lang="en-US" sz="1400" dirty="0"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 </a:t>
                </a:r>
                <a:r>
                  <a:rPr lang="ru-RU" sz="1400" dirty="0">
                    <a:latin typeface="Roboto" panose="02000000000000000000" pitchFamily="2" charset="0"/>
                    <a:ea typeface="Roboto" panose="02000000000000000000" pitchFamily="2" charset="0"/>
                    <a:cs typeface="Roboto"/>
                    <a:sym typeface="Roboto"/>
                  </a:rPr>
                  <a:t>скорость распространения пожара в ячейке.</a:t>
                </a:r>
                <a:endParaRPr lang="en-US" sz="1400" dirty="0">
                  <a:latin typeface="Roboto" panose="02000000000000000000" pitchFamily="2" charset="0"/>
                  <a:ea typeface="Roboto" panose="02000000000000000000" pitchFamily="2" charset="0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AAFF7A-E2EC-46A0-B972-C1147E084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037" y="1180502"/>
                <a:ext cx="4582390" cy="2031325"/>
              </a:xfrm>
              <a:prstGeom prst="rect">
                <a:avLst/>
              </a:prstGeom>
              <a:blipFill>
                <a:blip r:embed="rId8"/>
                <a:stretch>
                  <a:fillRect l="-399" t="-601" b="-21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722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819554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Выбор используемых в работе моделей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14"/>
              <p:cNvSpPr txBox="1"/>
              <p:nvPr/>
            </p:nvSpPr>
            <p:spPr>
              <a:xfrm>
                <a:off x="551266" y="1131366"/>
                <a:ext cx="6492300" cy="322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b="1" dirty="0">
                    <a:latin typeface="Roboto"/>
                    <a:ea typeface="Roboto"/>
                    <a:cs typeface="Roboto"/>
                    <a:sym typeface="Roboto"/>
                  </a:rPr>
                  <a:t>Модель распространения город-город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latin typeface="Roboto"/>
                    <a:ea typeface="Roboto"/>
                    <a:cs typeface="Roboto"/>
                    <a:sym typeface="Roboto"/>
                  </a:rPr>
                  <a:t>5 состояний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ru-RU" sz="1600" dirty="0">
                    <a:latin typeface="Roboto"/>
                    <a:ea typeface="Roboto"/>
                    <a:cs typeface="Roboto"/>
                    <a:sym typeface="Roboto"/>
                  </a:rPr>
                  <a:t>эллиптическое распространение огня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Roboto"/>
                    <a:ea typeface="Roboto"/>
                    <a:cs typeface="Roboto"/>
                    <a:sym typeface="Roboto"/>
                  </a:rPr>
                  <a:t>Вероятность распространения пожара рассчитывается:</a:t>
                </a: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endParaRPr lang="ru-RU" sz="16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lvl="0" algn="l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ru-RU" sz="1600" dirty="0">
                    <a:latin typeface="Roboto"/>
                    <a:ea typeface="Roboto"/>
                    <a:cs typeface="Roboto"/>
                    <a:sym typeface="Roboto"/>
                  </a:rPr>
                  <a:t>где: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𝑇𝑛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 − </m:t>
                    </m:r>
                  </m:oMath>
                </a14:m>
                <a:r>
                  <a:rPr lang="ru-RU" sz="1600" dirty="0">
                    <a:latin typeface="Roboto"/>
                    <a:ea typeface="Roboto"/>
                    <a:cs typeface="Roboto"/>
                    <a:sym typeface="Roboto"/>
                  </a:rPr>
                  <a:t>влияние материала зданий,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𝑊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 − </m:t>
                    </m:r>
                  </m:oMath>
                </a14:m>
                <a:r>
                  <a:rPr lang="ru-RU" sz="1600" dirty="0">
                    <a:latin typeface="Roboto"/>
                    <a:ea typeface="Roboto"/>
                    <a:cs typeface="Roboto"/>
                    <a:sym typeface="Roboto"/>
                  </a:rPr>
                  <a:t>влияние погодных условий,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𝑆𝑛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 −</m:t>
                    </m:r>
                  </m:oMath>
                </a14:m>
                <a:r>
                  <a:rPr lang="en-US" sz="16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ru-RU" sz="1600" dirty="0">
                    <a:latin typeface="Roboto"/>
                    <a:ea typeface="Roboto"/>
                    <a:cs typeface="Roboto"/>
                    <a:sym typeface="Roboto"/>
                  </a:rPr>
                  <a:t>влияние статуса ячейки,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𝑃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𝐴𝑚𝑛</m:t>
                        </m:r>
                      </m:sub>
                    </m:sSub>
                    <m:r>
                      <a:rPr lang="ru-RU" sz="16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 −</m:t>
                    </m:r>
                  </m:oMath>
                </a14:m>
                <a:r>
                  <a:rPr lang="ru-RU" sz="1600" dirty="0">
                    <a:latin typeface="Roboto"/>
                    <a:ea typeface="Roboto"/>
                    <a:cs typeface="Roboto"/>
                    <a:sym typeface="Roboto"/>
                  </a:rPr>
                  <a:t> доля попадания в территорию влияния ячейки.</a:t>
                </a:r>
                <a:r>
                  <a:rPr lang="en-US" sz="16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endParaRPr lang="ru-RU" sz="16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66" name="Google Shape;66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66" y="1131366"/>
                <a:ext cx="6492300" cy="3228900"/>
              </a:xfrm>
              <a:prstGeom prst="rect">
                <a:avLst/>
              </a:prstGeom>
              <a:blipFill>
                <a:blip r:embed="rId4"/>
                <a:stretch>
                  <a:fillRect l="-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EC07F02-85F8-4EA1-A1D8-18523CC971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endParaRPr lang="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569A3CD-1CA4-4BF5-B41E-FD8EBFD036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18" b="16797"/>
          <a:stretch/>
        </p:blipFill>
        <p:spPr>
          <a:xfrm>
            <a:off x="6426343" y="1268315"/>
            <a:ext cx="2284327" cy="11826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498B64-B3B6-4ADE-9691-C56BBC6B6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540" y="2224040"/>
            <a:ext cx="2438401" cy="43951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7D5FF54-704A-4288-8AD3-F897DC758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3849913"/>
            <a:ext cx="4302302" cy="975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170C9B-8867-40FE-80B9-0B5CABF30B62}"/>
                  </a:ext>
                </a:extLst>
              </p:cNvPr>
              <p:cNvSpPr txBox="1"/>
              <p:nvPr/>
            </p:nvSpPr>
            <p:spPr>
              <a:xfrm>
                <a:off x="6614554" y="2552997"/>
                <a:ext cx="2362324" cy="10127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5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ru-RU" sz="105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050" i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ru-RU" sz="1050" i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ru-RU" sz="105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sz="1050" i="0">
                          <a:latin typeface="Cambria Math" panose="02040503050406030204" pitchFamily="18" charset="0"/>
                        </a:rPr>
                        <m:t>+3+</m:t>
                      </m:r>
                      <m:f>
                        <m:fPr>
                          <m:ctrlPr>
                            <a:rPr lang="ru-RU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1050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ru-RU" sz="105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5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ru-RU" sz="1050" i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ru-RU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u-RU" sz="1050" i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ru-RU" sz="105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sz="1050" i="0">
                          <a:latin typeface="Cambria Math" panose="02040503050406030204" pitchFamily="18" charset="0"/>
                        </a:rPr>
                        <m:t>+3+</m:t>
                      </m:r>
                      <m:f>
                        <m:fPr>
                          <m:ctrlPr>
                            <a:rPr lang="ru-RU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1050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ru-RU" sz="105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05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ru-RU" sz="1050" i="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ru-RU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05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sz="1050" i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ru-RU" sz="1050" i="1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ru-RU" sz="1050" i="0">
                          <a:latin typeface="Cambria Math" panose="02040503050406030204" pitchFamily="18" charset="0"/>
                        </a:rPr>
                        <m:t>+3+</m:t>
                      </m:r>
                      <m:f>
                        <m:fPr>
                          <m:ctrlPr>
                            <a:rPr lang="ru-RU" sz="105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ru-RU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ru-RU" sz="10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170C9B-8867-40FE-80B9-0B5CABF30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554" y="2552997"/>
                <a:ext cx="2362324" cy="10127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4B4F96-9DCB-4A82-A45B-C9744C513FBD}"/>
                  </a:ext>
                </a:extLst>
              </p:cNvPr>
              <p:cNvSpPr txBox="1"/>
              <p:nvPr/>
            </p:nvSpPr>
            <p:spPr>
              <a:xfrm>
                <a:off x="6885810" y="3565775"/>
                <a:ext cx="22581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200" dirty="0">
                    <a:latin typeface="Roboto" panose="02000000000000000000" pitchFamily="2" charset="0"/>
                    <a:ea typeface="Roboto" panose="02000000000000000000" pitchFamily="2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en-US" sz="12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ru-RU" sz="1200" dirty="0">
                    <a:latin typeface="Roboto" panose="02000000000000000000" pitchFamily="2" charset="0"/>
                    <a:ea typeface="Roboto" panose="02000000000000000000" pitchFamily="2" charset="0"/>
                  </a:rPr>
                  <a:t>скорость ветра,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−</m:t>
                    </m:r>
                  </m:oMath>
                </a14:m>
                <a:r>
                  <a:rPr lang="ru-RU" sz="1200" dirty="0">
                    <a:latin typeface="Roboto" panose="02000000000000000000" pitchFamily="2" charset="0"/>
                    <a:ea typeface="Roboto" panose="02000000000000000000" pitchFamily="2" charset="0"/>
                  </a:rPr>
                  <a:t> сторона ячейки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B4B4F96-9DCB-4A82-A45B-C9744C513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810" y="3565775"/>
                <a:ext cx="2258190" cy="461665"/>
              </a:xfrm>
              <a:prstGeom prst="rect">
                <a:avLst/>
              </a:prstGeom>
              <a:blipFill>
                <a:blip r:embed="rId9"/>
                <a:stretch>
                  <a:fillRect l="-270" t="-1316" b="-9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oogle Shape;63;p14">
            <a:extLst>
              <a:ext uri="{FF2B5EF4-FFF2-40B4-BE49-F238E27FC236}">
                <a16:creationId xmlns:a16="http://schemas.microsoft.com/office/drawing/2014/main" id="{FDAA9DB2-0209-4505-B836-24DF167F268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A4B2C0-E211-4514-91CC-646EC8C42240}"/>
              </a:ext>
            </a:extLst>
          </p:cNvPr>
          <p:cNvSpPr txBox="1"/>
          <p:nvPr/>
        </p:nvSpPr>
        <p:spPr>
          <a:xfrm>
            <a:off x="4884804" y="4156174"/>
            <a:ext cx="201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Состояния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городских ячеек</a:t>
            </a:r>
            <a:endParaRPr lang="en-US" sz="1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Источник: </a:t>
            </a:r>
            <a:r>
              <a:rPr lang="ru-RU" sz="1200" b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200" b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hlinkClick r:id="rId11" action="ppaction://hlinksldjump"/>
              </a:rPr>
              <a:t>[4]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88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792119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Выбор используемых в работе моделей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435440" y="1009244"/>
            <a:ext cx="4380952" cy="53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Модель распространения город – лес: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EC07F02-85F8-4EA1-A1D8-18523CC971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12</a:t>
            </a:fld>
            <a:endParaRPr lang="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FD3A1F-AC53-481A-98C2-244040879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94" y="1401896"/>
            <a:ext cx="4296368" cy="168766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BC757E6-17BB-4471-8DF1-0EDDBD60F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088" y="2063956"/>
            <a:ext cx="3971802" cy="1992455"/>
          </a:xfrm>
          <a:prstGeom prst="rect">
            <a:avLst/>
          </a:prstGeom>
        </p:spPr>
      </p:pic>
      <p:sp>
        <p:nvSpPr>
          <p:cNvPr id="14" name="Google Shape;66;p14">
            <a:extLst>
              <a:ext uri="{FF2B5EF4-FFF2-40B4-BE49-F238E27FC236}">
                <a16:creationId xmlns:a16="http://schemas.microsoft.com/office/drawing/2014/main" id="{19CE6636-8319-4F50-98E9-3A34B3FBD852}"/>
              </a:ext>
            </a:extLst>
          </p:cNvPr>
          <p:cNvSpPr txBox="1"/>
          <p:nvPr/>
        </p:nvSpPr>
        <p:spPr>
          <a:xfrm>
            <a:off x="4867088" y="1757986"/>
            <a:ext cx="3870410" cy="530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Модель распространения лес - город: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EC1F6B-AF6A-4C82-BD7E-434493AB7F6C}"/>
              </a:ext>
            </a:extLst>
          </p:cNvPr>
          <p:cNvSpPr txBox="1"/>
          <p:nvPr/>
        </p:nvSpPr>
        <p:spPr>
          <a:xfrm>
            <a:off x="551266" y="3089565"/>
            <a:ext cx="3445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Распространение пожара от клетки города на ячейки леса</a:t>
            </a:r>
          </a:p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Источник</a:t>
            </a:r>
            <a:r>
              <a:rPr lang="ru-RU" sz="1200" b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200" b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hlinkClick r:id="rId6" action="ppaction://hlinksldjump"/>
              </a:rPr>
              <a:t>[4]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674321-45A3-4716-AB37-7A4EA94A85C9}"/>
              </a:ext>
            </a:extLst>
          </p:cNvPr>
          <p:cNvSpPr txBox="1"/>
          <p:nvPr/>
        </p:nvSpPr>
        <p:spPr>
          <a:xfrm>
            <a:off x="4959146" y="4082731"/>
            <a:ext cx="45823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Распространение пожара от леса на ячейки города</a:t>
            </a:r>
          </a:p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Источник</a:t>
            </a:r>
            <a:r>
              <a:rPr lang="ru-RU" sz="1200" b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200" b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hlinkClick r:id="rId6" action="ppaction://hlinksldjump"/>
              </a:rPr>
              <a:t>[4]</a:t>
            </a:r>
            <a:endParaRPr lang="ru-RU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3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6CB969-AFC9-4DB7-BF3D-ABABE5EE7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402A5C-0A85-4B02-BA20-1B134D50B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014" y="1493837"/>
            <a:ext cx="5459772" cy="2646363"/>
          </a:xfrm>
          <a:prstGeom prst="rect">
            <a:avLst/>
          </a:prstGeom>
        </p:spPr>
      </p:pic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6BF1C40-C871-4155-AC79-B60D1AAC4E5E}"/>
              </a:ext>
            </a:extLst>
          </p:cNvPr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Особенности реализации. Организация моделирования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Google Shape;64;p14">
            <a:extLst>
              <a:ext uri="{FF2B5EF4-FFF2-40B4-BE49-F238E27FC236}">
                <a16:creationId xmlns:a16="http://schemas.microsoft.com/office/drawing/2014/main" id="{09D3C61A-199C-49EE-A91B-185DF62F2B59}"/>
              </a:ext>
            </a:extLst>
          </p:cNvPr>
          <p:cNvCxnSpPr>
            <a:cxnSpLocks/>
          </p:cNvCxnSpPr>
          <p:nvPr/>
        </p:nvCxnSpPr>
        <p:spPr>
          <a:xfrm>
            <a:off x="-24090" y="1200397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39568CB7-DDD2-48C6-A328-CBF2A1BEA828}"/>
              </a:ext>
            </a:extLst>
          </p:cNvPr>
          <p:cNvSpPr/>
          <p:nvPr/>
        </p:nvSpPr>
        <p:spPr>
          <a:xfrm>
            <a:off x="6848288" y="1051685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Google Shape;63;p14">
            <a:extLst>
              <a:ext uri="{FF2B5EF4-FFF2-40B4-BE49-F238E27FC236}">
                <a16:creationId xmlns:a16="http://schemas.microsoft.com/office/drawing/2014/main" id="{36763CC5-1758-4ED7-9F6C-1F1B1055FAC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496834"/>
            <a:ext cx="2013299" cy="572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891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01;p20">
            <a:extLst>
              <a:ext uri="{FF2B5EF4-FFF2-40B4-BE49-F238E27FC236}">
                <a16:creationId xmlns:a16="http://schemas.microsoft.com/office/drawing/2014/main" id="{C2D50113-6C50-4093-A003-BD31295E3974}"/>
              </a:ext>
            </a:extLst>
          </p:cNvPr>
          <p:cNvSpPr/>
          <p:nvPr/>
        </p:nvSpPr>
        <p:spPr>
          <a:xfrm>
            <a:off x="3930098" y="2681644"/>
            <a:ext cx="2503698" cy="812404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01;p20">
            <a:extLst>
              <a:ext uri="{FF2B5EF4-FFF2-40B4-BE49-F238E27FC236}">
                <a16:creationId xmlns:a16="http://schemas.microsoft.com/office/drawing/2014/main" id="{CBCEE132-F575-4554-A37E-73B538C38FBD}"/>
              </a:ext>
            </a:extLst>
          </p:cNvPr>
          <p:cNvSpPr/>
          <p:nvPr/>
        </p:nvSpPr>
        <p:spPr>
          <a:xfrm>
            <a:off x="823110" y="2681643"/>
            <a:ext cx="2897990" cy="812404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01;p20">
            <a:extLst>
              <a:ext uri="{FF2B5EF4-FFF2-40B4-BE49-F238E27FC236}">
                <a16:creationId xmlns:a16="http://schemas.microsoft.com/office/drawing/2014/main" id="{C5F3DCBC-8B23-4C99-8662-6D5F2DD3E180}"/>
              </a:ext>
            </a:extLst>
          </p:cNvPr>
          <p:cNvSpPr/>
          <p:nvPr/>
        </p:nvSpPr>
        <p:spPr>
          <a:xfrm>
            <a:off x="5178045" y="1683263"/>
            <a:ext cx="2511503" cy="678933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1;p20">
            <a:extLst>
              <a:ext uri="{FF2B5EF4-FFF2-40B4-BE49-F238E27FC236}">
                <a16:creationId xmlns:a16="http://schemas.microsoft.com/office/drawing/2014/main" id="{3E247399-F287-4FEB-8E04-3AB1E3AC03C5}"/>
              </a:ext>
            </a:extLst>
          </p:cNvPr>
          <p:cNvSpPr/>
          <p:nvPr/>
        </p:nvSpPr>
        <p:spPr>
          <a:xfrm>
            <a:off x="2752344" y="1683263"/>
            <a:ext cx="2425701" cy="678933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6CB969-AFC9-4DB7-BF3D-ABABE5EE7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14</a:t>
            </a:fld>
            <a:endParaRPr lang="ru"/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6BF1C40-C871-4155-AC79-B60D1AAC4E5E}"/>
              </a:ext>
            </a:extLst>
          </p:cNvPr>
          <p:cNvSpPr txBox="1"/>
          <p:nvPr/>
        </p:nvSpPr>
        <p:spPr>
          <a:xfrm>
            <a:off x="551266" y="110650"/>
            <a:ext cx="792119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Особенности реализации. Алгоритм преобразования входных данных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Google Shape;64;p14">
            <a:extLst>
              <a:ext uri="{FF2B5EF4-FFF2-40B4-BE49-F238E27FC236}">
                <a16:creationId xmlns:a16="http://schemas.microsoft.com/office/drawing/2014/main" id="{09D3C61A-199C-49EE-A91B-185DF62F2B59}"/>
              </a:ext>
            </a:extLst>
          </p:cNvPr>
          <p:cNvCxnSpPr>
            <a:cxnSpLocks/>
          </p:cNvCxnSpPr>
          <p:nvPr/>
        </p:nvCxnSpPr>
        <p:spPr>
          <a:xfrm>
            <a:off x="-24090" y="1200397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39568CB7-DDD2-48C6-A328-CBF2A1BEA828}"/>
              </a:ext>
            </a:extLst>
          </p:cNvPr>
          <p:cNvSpPr/>
          <p:nvPr/>
        </p:nvSpPr>
        <p:spPr>
          <a:xfrm>
            <a:off x="6848288" y="1051685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01;p20">
            <a:extLst>
              <a:ext uri="{FF2B5EF4-FFF2-40B4-BE49-F238E27FC236}">
                <a16:creationId xmlns:a16="http://schemas.microsoft.com/office/drawing/2014/main" id="{D67915B9-B9A0-46B2-AB99-F3F78FE7F519}"/>
              </a:ext>
            </a:extLst>
          </p:cNvPr>
          <p:cNvSpPr/>
          <p:nvPr/>
        </p:nvSpPr>
        <p:spPr>
          <a:xfrm>
            <a:off x="349019" y="1683263"/>
            <a:ext cx="2418242" cy="678933"/>
          </a:xfrm>
          <a:prstGeom prst="chevron">
            <a:avLst>
              <a:gd name="adj" fmla="val 50000"/>
            </a:avLst>
          </a:prstGeom>
          <a:solidFill>
            <a:srgbClr val="FFD7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03;p20">
            <a:extLst>
              <a:ext uri="{FF2B5EF4-FFF2-40B4-BE49-F238E27FC236}">
                <a16:creationId xmlns:a16="http://schemas.microsoft.com/office/drawing/2014/main" id="{6D99F283-4783-44C8-9EB9-9A735D59B389}"/>
              </a:ext>
            </a:extLst>
          </p:cNvPr>
          <p:cNvSpPr txBox="1"/>
          <p:nvPr/>
        </p:nvSpPr>
        <p:spPr>
          <a:xfrm>
            <a:off x="533174" y="1683263"/>
            <a:ext cx="2042474" cy="77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Roboto Medium"/>
                <a:ea typeface="Roboto Medium"/>
                <a:cs typeface="Roboto Medium"/>
                <a:sym typeface="Roboto Medium"/>
              </a:rPr>
              <a:t>1.Генерация путей входных файлов</a:t>
            </a:r>
            <a:endParaRPr sz="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" name="Google Shape;203;p20">
            <a:extLst>
              <a:ext uri="{FF2B5EF4-FFF2-40B4-BE49-F238E27FC236}">
                <a16:creationId xmlns:a16="http://schemas.microsoft.com/office/drawing/2014/main" id="{44845255-C721-428A-841C-F39B5DE233FB}"/>
              </a:ext>
            </a:extLst>
          </p:cNvPr>
          <p:cNvSpPr txBox="1"/>
          <p:nvPr/>
        </p:nvSpPr>
        <p:spPr>
          <a:xfrm>
            <a:off x="2908861" y="1734775"/>
            <a:ext cx="2042474" cy="77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Roboto Medium"/>
                <a:ea typeface="Roboto Medium"/>
                <a:cs typeface="Roboto Medium"/>
                <a:sym typeface="Roboto Medium"/>
              </a:rPr>
              <a:t>2. Определение </a:t>
            </a:r>
            <a:r>
              <a:rPr lang="en-US" sz="1600" dirty="0">
                <a:latin typeface="Roboto Medium"/>
                <a:ea typeface="Roboto Medium"/>
                <a:cs typeface="Roboto Medium"/>
                <a:sym typeface="Roboto Medium"/>
              </a:rPr>
              <a:t>UTM </a:t>
            </a:r>
            <a:r>
              <a:rPr lang="ru-RU" sz="1600" dirty="0">
                <a:latin typeface="Roboto Medium"/>
                <a:ea typeface="Roboto Medium"/>
                <a:cs typeface="Roboto Medium"/>
                <a:sym typeface="Roboto Medium"/>
              </a:rPr>
              <a:t>проекции</a:t>
            </a:r>
            <a:endParaRPr sz="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6" name="Google Shape;203;p20">
            <a:extLst>
              <a:ext uri="{FF2B5EF4-FFF2-40B4-BE49-F238E27FC236}">
                <a16:creationId xmlns:a16="http://schemas.microsoft.com/office/drawing/2014/main" id="{BC018D73-B6CC-45AF-B23C-0EBB24B6293D}"/>
              </a:ext>
            </a:extLst>
          </p:cNvPr>
          <p:cNvSpPr txBox="1"/>
          <p:nvPr/>
        </p:nvSpPr>
        <p:spPr>
          <a:xfrm>
            <a:off x="6036956" y="1683264"/>
            <a:ext cx="2042474" cy="77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" dirty="0">
                <a:latin typeface="Roboto Medium"/>
                <a:ea typeface="Roboto Medium"/>
                <a:cs typeface="Roboto Medium"/>
                <a:sym typeface="Roboto Medium"/>
              </a:rPr>
              <a:t>Изменен</a:t>
            </a:r>
            <a:endParaRPr sz="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7" name="Google Shape;203;p20">
            <a:extLst>
              <a:ext uri="{FF2B5EF4-FFF2-40B4-BE49-F238E27FC236}">
                <a16:creationId xmlns:a16="http://schemas.microsoft.com/office/drawing/2014/main" id="{649876A5-723E-494F-B5DE-E3C6E26DC7A1}"/>
              </a:ext>
            </a:extLst>
          </p:cNvPr>
          <p:cNvSpPr txBox="1"/>
          <p:nvPr/>
        </p:nvSpPr>
        <p:spPr>
          <a:xfrm>
            <a:off x="5289554" y="1750604"/>
            <a:ext cx="2425700" cy="77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Roboto Medium"/>
                <a:ea typeface="Roboto Medium"/>
                <a:cs typeface="Roboto Medium"/>
                <a:sym typeface="Roboto Medium"/>
              </a:rPr>
              <a:t>3. Изменение разрешения данных</a:t>
            </a:r>
            <a:endParaRPr sz="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8" name="Google Shape;203;p20">
            <a:extLst>
              <a:ext uri="{FF2B5EF4-FFF2-40B4-BE49-F238E27FC236}">
                <a16:creationId xmlns:a16="http://schemas.microsoft.com/office/drawing/2014/main" id="{792EC0DD-C9BA-4AE0-A797-06C42C039057}"/>
              </a:ext>
            </a:extLst>
          </p:cNvPr>
          <p:cNvSpPr txBox="1"/>
          <p:nvPr/>
        </p:nvSpPr>
        <p:spPr>
          <a:xfrm>
            <a:off x="1157560" y="2670281"/>
            <a:ext cx="2425700" cy="77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Roboto Medium"/>
                <a:ea typeface="Roboto Medium"/>
                <a:cs typeface="Roboto Medium"/>
                <a:sym typeface="Roboto Medium"/>
              </a:rPr>
              <a:t>4. Обрезка данных по координатам области моделирования</a:t>
            </a:r>
            <a:endParaRPr sz="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9" name="Google Shape;203;p20">
            <a:extLst>
              <a:ext uri="{FF2B5EF4-FFF2-40B4-BE49-F238E27FC236}">
                <a16:creationId xmlns:a16="http://schemas.microsoft.com/office/drawing/2014/main" id="{4B88972B-C66C-48B9-8E51-09DD4C465877}"/>
              </a:ext>
            </a:extLst>
          </p:cNvPr>
          <p:cNvSpPr txBox="1"/>
          <p:nvPr/>
        </p:nvSpPr>
        <p:spPr>
          <a:xfrm>
            <a:off x="3993910" y="2787215"/>
            <a:ext cx="2425700" cy="77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Roboto Medium"/>
                <a:ea typeface="Roboto Medium"/>
                <a:cs typeface="Roboto Medium"/>
                <a:sym typeface="Roboto Medium"/>
              </a:rPr>
              <a:t>5. Сохранение результата</a:t>
            </a:r>
            <a:endParaRPr lang="ru-RU" sz="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" name="Google Shape;63;p14">
            <a:extLst>
              <a:ext uri="{FF2B5EF4-FFF2-40B4-BE49-F238E27FC236}">
                <a16:creationId xmlns:a16="http://schemas.microsoft.com/office/drawing/2014/main" id="{0C40F0B9-B20A-4E1F-8F7D-658EFA04C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780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791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6CB969-AFC9-4DB7-BF3D-ABABE5EE7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15</a:t>
            </a:fld>
            <a:endParaRPr lang="ru"/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6BF1C40-C871-4155-AC79-B60D1AAC4E5E}"/>
              </a:ext>
            </a:extLst>
          </p:cNvPr>
          <p:cNvSpPr txBox="1"/>
          <p:nvPr/>
        </p:nvSpPr>
        <p:spPr>
          <a:xfrm>
            <a:off x="551266" y="110650"/>
            <a:ext cx="7921192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Особенности реализации. Алгоритм инициализации городской территории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Google Shape;64;p14">
            <a:extLst>
              <a:ext uri="{FF2B5EF4-FFF2-40B4-BE49-F238E27FC236}">
                <a16:creationId xmlns:a16="http://schemas.microsoft.com/office/drawing/2014/main" id="{09D3C61A-199C-49EE-A91B-185DF62F2B59}"/>
              </a:ext>
            </a:extLst>
          </p:cNvPr>
          <p:cNvCxnSpPr>
            <a:cxnSpLocks/>
          </p:cNvCxnSpPr>
          <p:nvPr/>
        </p:nvCxnSpPr>
        <p:spPr>
          <a:xfrm>
            <a:off x="-24090" y="1200397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39568CB7-DDD2-48C6-A328-CBF2A1BEA828}"/>
              </a:ext>
            </a:extLst>
          </p:cNvPr>
          <p:cNvSpPr/>
          <p:nvPr/>
        </p:nvSpPr>
        <p:spPr>
          <a:xfrm>
            <a:off x="6848288" y="1051685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63;p14">
            <a:extLst>
              <a:ext uri="{FF2B5EF4-FFF2-40B4-BE49-F238E27FC236}">
                <a16:creationId xmlns:a16="http://schemas.microsoft.com/office/drawing/2014/main" id="{0C40F0B9-B20A-4E1F-8F7D-658EFA04C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780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17B3BC-62E0-4E44-AE7A-4AB693214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66" y="1434481"/>
            <a:ext cx="2854405" cy="351311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D28D369-307B-47BE-A135-D055080B8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197" y="1235383"/>
            <a:ext cx="2320903" cy="27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99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6CB969-AFC9-4DB7-BF3D-ABABE5EE7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16</a:t>
            </a:fld>
            <a:endParaRPr lang="ru"/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6BF1C40-C871-4155-AC79-B60D1AAC4E5E}"/>
              </a:ext>
            </a:extLst>
          </p:cNvPr>
          <p:cNvSpPr txBox="1"/>
          <p:nvPr/>
        </p:nvSpPr>
        <p:spPr>
          <a:xfrm>
            <a:off x="551266" y="110650"/>
            <a:ext cx="8262534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Особенности реализации.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расчета максимальной скорости распространения пожара</a:t>
            </a:r>
            <a:endParaRPr sz="2800"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Google Shape;64;p14">
            <a:extLst>
              <a:ext uri="{FF2B5EF4-FFF2-40B4-BE49-F238E27FC236}">
                <a16:creationId xmlns:a16="http://schemas.microsoft.com/office/drawing/2014/main" id="{09D3C61A-199C-49EE-A91B-185DF62F2B59}"/>
              </a:ext>
            </a:extLst>
          </p:cNvPr>
          <p:cNvCxnSpPr>
            <a:cxnSpLocks/>
          </p:cNvCxnSpPr>
          <p:nvPr/>
        </p:nvCxnSpPr>
        <p:spPr>
          <a:xfrm>
            <a:off x="0" y="1517897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39568CB7-DDD2-48C6-A328-CBF2A1BEA828}"/>
              </a:ext>
            </a:extLst>
          </p:cNvPr>
          <p:cNvSpPr/>
          <p:nvPr/>
        </p:nvSpPr>
        <p:spPr>
          <a:xfrm>
            <a:off x="6909900" y="1380947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63;p14">
            <a:extLst>
              <a:ext uri="{FF2B5EF4-FFF2-40B4-BE49-F238E27FC236}">
                <a16:creationId xmlns:a16="http://schemas.microsoft.com/office/drawing/2014/main" id="{0C40F0B9-B20A-4E1F-8F7D-658EFA04C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780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D86616-3FC4-453E-843B-F4C5D0C2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80" y="1940982"/>
            <a:ext cx="4391463" cy="231928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A233DC-55E0-4003-8240-17C0945AE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472" y="1821444"/>
            <a:ext cx="4303685" cy="243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7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6CB969-AFC9-4DB7-BF3D-ABABE5EE7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endParaRPr lang="ru"/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6BF1C40-C871-4155-AC79-B60D1AAC4E5E}"/>
              </a:ext>
            </a:extLst>
          </p:cNvPr>
          <p:cNvSpPr txBox="1"/>
          <p:nvPr/>
        </p:nvSpPr>
        <p:spPr>
          <a:xfrm>
            <a:off x="551266" y="110650"/>
            <a:ext cx="8262534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Особенности реализации.</a:t>
            </a:r>
            <a:r>
              <a:rPr lang="en-US" sz="2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модели распространения лес - лес</a:t>
            </a:r>
            <a:endParaRPr sz="2800"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Google Shape;64;p14">
            <a:extLst>
              <a:ext uri="{FF2B5EF4-FFF2-40B4-BE49-F238E27FC236}">
                <a16:creationId xmlns:a16="http://schemas.microsoft.com/office/drawing/2014/main" id="{09D3C61A-199C-49EE-A91B-185DF62F2B59}"/>
              </a:ext>
            </a:extLst>
          </p:cNvPr>
          <p:cNvCxnSpPr>
            <a:cxnSpLocks/>
          </p:cNvCxnSpPr>
          <p:nvPr/>
        </p:nvCxnSpPr>
        <p:spPr>
          <a:xfrm>
            <a:off x="0" y="1149597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39568CB7-DDD2-48C6-A328-CBF2A1BEA828}"/>
              </a:ext>
            </a:extLst>
          </p:cNvPr>
          <p:cNvSpPr/>
          <p:nvPr/>
        </p:nvSpPr>
        <p:spPr>
          <a:xfrm>
            <a:off x="6909900" y="1012647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63;p14">
            <a:extLst>
              <a:ext uri="{FF2B5EF4-FFF2-40B4-BE49-F238E27FC236}">
                <a16:creationId xmlns:a16="http://schemas.microsoft.com/office/drawing/2014/main" id="{0C40F0B9-B20A-4E1F-8F7D-658EFA04C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780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6E0FA57-7FCC-4A16-A723-647157ECC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47" y="1286547"/>
            <a:ext cx="4970914" cy="359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80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56CB969-AFC9-4DB7-BF3D-ABABE5EE70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  <p:sp>
        <p:nvSpPr>
          <p:cNvPr id="5" name="Google Shape;62;p14">
            <a:extLst>
              <a:ext uri="{FF2B5EF4-FFF2-40B4-BE49-F238E27FC236}">
                <a16:creationId xmlns:a16="http://schemas.microsoft.com/office/drawing/2014/main" id="{76BF1C40-C871-4155-AC79-B60D1AAC4E5E}"/>
              </a:ext>
            </a:extLst>
          </p:cNvPr>
          <p:cNvSpPr txBox="1"/>
          <p:nvPr/>
        </p:nvSpPr>
        <p:spPr>
          <a:xfrm>
            <a:off x="551266" y="110650"/>
            <a:ext cx="8262534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Особенности реализации.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8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Алгоритм модели распространения лес - город</a:t>
            </a:r>
            <a:endParaRPr sz="2800"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" name="Google Shape;64;p14">
            <a:extLst>
              <a:ext uri="{FF2B5EF4-FFF2-40B4-BE49-F238E27FC236}">
                <a16:creationId xmlns:a16="http://schemas.microsoft.com/office/drawing/2014/main" id="{09D3C61A-199C-49EE-A91B-185DF62F2B59}"/>
              </a:ext>
            </a:extLst>
          </p:cNvPr>
          <p:cNvCxnSpPr>
            <a:cxnSpLocks/>
          </p:cNvCxnSpPr>
          <p:nvPr/>
        </p:nvCxnSpPr>
        <p:spPr>
          <a:xfrm>
            <a:off x="0" y="1111497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65;p14">
            <a:extLst>
              <a:ext uri="{FF2B5EF4-FFF2-40B4-BE49-F238E27FC236}">
                <a16:creationId xmlns:a16="http://schemas.microsoft.com/office/drawing/2014/main" id="{39568CB7-DDD2-48C6-A328-CBF2A1BEA828}"/>
              </a:ext>
            </a:extLst>
          </p:cNvPr>
          <p:cNvSpPr/>
          <p:nvPr/>
        </p:nvSpPr>
        <p:spPr>
          <a:xfrm>
            <a:off x="6935830" y="974547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63;p14">
            <a:extLst>
              <a:ext uri="{FF2B5EF4-FFF2-40B4-BE49-F238E27FC236}">
                <a16:creationId xmlns:a16="http://schemas.microsoft.com/office/drawing/2014/main" id="{0C40F0B9-B20A-4E1F-8F7D-658EFA04C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2780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A8B5B4A-4787-4EBD-A97C-AF1A5C51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6021" y="1274704"/>
            <a:ext cx="4046920" cy="35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8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Особенности реализации. Диаграмма классов модели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1200397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48288" y="1051685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454FBCC-6DAD-4DA8-A891-10DE0E256F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endParaRPr lang="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2AA094A-C508-4687-ABE0-1EDDF596EE5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" t="5833" r="8705" b="14580"/>
          <a:stretch/>
        </p:blipFill>
        <p:spPr bwMode="auto">
          <a:xfrm>
            <a:off x="745230" y="1349110"/>
            <a:ext cx="2523000" cy="2672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3A7B999-A666-43CA-9480-E07550DA7FC7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245" y="1467855"/>
            <a:ext cx="1828800" cy="21717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E86620B-48C4-4C04-A48E-A53191D2003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333" y="1349110"/>
            <a:ext cx="2301875" cy="24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0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551275" y="110650"/>
            <a:ext cx="6753300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предметной области и актуальность работы </a:t>
            </a:r>
            <a:endParaRPr lang="ru-RU"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" name="Google Shape;72;p15"/>
          <p:cNvCxnSpPr>
            <a:endCxn id="73" idx="2"/>
          </p:cNvCxnSpPr>
          <p:nvPr/>
        </p:nvCxnSpPr>
        <p:spPr>
          <a:xfrm>
            <a:off x="10" y="11478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6909910" y="10109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551275" y="1440288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Предметная область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:  моделирование процесса с помощью клеточных автоматов.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/>
                <a:ea typeface="Roboto"/>
                <a:cs typeface="Roboto"/>
                <a:sym typeface="Roboto"/>
              </a:rPr>
              <a:t>Актуальность работы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: значительное увеличение числа лесных пожаров в современном мире обуславливает потребность в инструменте, прогнозирующем поведение огня для сокращения экономических и экологических потерь. Программы моделирования распространения пожара позволяют решать данную задачу.</a:t>
            </a: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480ACC-42D4-4D87-85C0-A53AEE366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510018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Технологии и средства реализации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678956" y="782385"/>
            <a:ext cx="5798044" cy="241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Java 16, IDE - </a:t>
            </a:r>
            <a:r>
              <a:rPr lang="en-GB" sz="1500" b="0" i="0" u="none" strike="noStrike" baseline="0" dirty="0">
                <a:latin typeface="Segoe UI" panose="020B0502040204020203" pitchFamily="34" charset="0"/>
              </a:rPr>
              <a:t>IntelliJ IDEA Ultimate 2020.2.1</a:t>
            </a:r>
            <a:endParaRPr lang="en-US" sz="15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Python 3.8, IDE – PyCharm Professional 2019.3.3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500" dirty="0">
                <a:latin typeface="Roboto"/>
                <a:ea typeface="Roboto"/>
                <a:cs typeface="Roboto"/>
                <a:sym typeface="Roboto"/>
              </a:rPr>
              <a:t>Библиотека </a:t>
            </a:r>
            <a:r>
              <a:rPr lang="en-US" sz="1500" dirty="0">
                <a:latin typeface="Roboto"/>
                <a:ea typeface="Roboto"/>
                <a:cs typeface="Roboto"/>
                <a:sym typeface="Roboto"/>
              </a:rPr>
              <a:t>GDAL </a:t>
            </a:r>
            <a:r>
              <a:rPr lang="en-US" sz="15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- </a:t>
            </a:r>
            <a:r>
              <a:rPr lang="ru-RU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библиотека для работы с растровыми и векторными геопространственными форматами</a:t>
            </a:r>
            <a:r>
              <a:rPr lang="en-US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ru-RU" sz="15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предоставляет единую абстрактную модель данных для всех поддерживаемых ей форматов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Библиотека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Leaflet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 – открытая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JavaScript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библиотека для отображения карт.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030118-2916-4327-AD49-9F3F917CD2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pic>
        <p:nvPicPr>
          <p:cNvPr id="2050" name="Picture 2" descr="GDAL — Википедия">
            <a:extLst>
              <a:ext uri="{FF2B5EF4-FFF2-40B4-BE49-F238E27FC236}">
                <a16:creationId xmlns:a16="http://schemas.microsoft.com/office/drawing/2014/main" id="{D7286C41-EA3E-424D-9B1D-273F8D87B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586" y="983848"/>
            <a:ext cx="1188730" cy="131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DB6E70B-F0FF-44F7-ABAF-C14E464D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68" y="2571750"/>
            <a:ext cx="2654669" cy="70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Java — Википедия">
            <a:extLst>
              <a:ext uri="{FF2B5EF4-FFF2-40B4-BE49-F238E27FC236}">
                <a16:creationId xmlns:a16="http://schemas.microsoft.com/office/drawing/2014/main" id="{EA0048E1-7BB1-41A9-A4F2-E777B74A3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43" y="3172651"/>
            <a:ext cx="846858" cy="155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9527EEA-B9E4-41A1-B5C8-9660CB986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472" y="3769526"/>
            <a:ext cx="1995055" cy="591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ntelliJ IDEA — Википедия">
            <a:extLst>
              <a:ext uri="{FF2B5EF4-FFF2-40B4-BE49-F238E27FC236}">
                <a16:creationId xmlns:a16="http://schemas.microsoft.com/office/drawing/2014/main" id="{E1034177-1373-497A-8945-4E5E1CAC4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232" y="3905554"/>
            <a:ext cx="665163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yCharm — Википедия">
            <a:extLst>
              <a:ext uri="{FF2B5EF4-FFF2-40B4-BE49-F238E27FC236}">
                <a16:creationId xmlns:a16="http://schemas.microsoft.com/office/drawing/2014/main" id="{63B2EF67-B9F2-4E52-AD92-DC3C69CE5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04" y="3342351"/>
            <a:ext cx="848106" cy="84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614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Демонстрация работы программы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746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8082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640500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030118-2916-4327-AD49-9F3F917CD2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8250417B-D596-4A15-89A2-D80BD270A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66" y="6858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1610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Моделирование пожара Гетти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8082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latin typeface="Roboto"/>
                <a:ea typeface="Roboto"/>
                <a:cs typeface="Roboto"/>
                <a:sym typeface="Roboto"/>
              </a:rPr>
              <a:t>Входные данные:</a:t>
            </a:r>
            <a:endParaRPr lang="en-US" sz="1600" b="1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Высоты территории и типы топлива взяты с 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LANDFIRE.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Метеорологические данные взяты с набора данных 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ERA5.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Территория поражения пожаром взята с </a:t>
            </a:r>
            <a:r>
              <a:rPr lang="en-US" sz="16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Wildland Fire Open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Data.</a:t>
            </a:r>
            <a:endParaRPr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030118-2916-4327-AD49-9F3F917CD2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  <p:pic>
        <p:nvPicPr>
          <p:cNvPr id="6157" name="Picture 13" descr="LANDFIRE Program: Home">
            <a:extLst>
              <a:ext uri="{FF2B5EF4-FFF2-40B4-BE49-F238E27FC236}">
                <a16:creationId xmlns:a16="http://schemas.microsoft.com/office/drawing/2014/main" id="{8689FCBA-753E-4526-B67F-01B69A08D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645" y="2564934"/>
            <a:ext cx="2476500" cy="122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13B7001-F87B-4F0F-85E6-38E8A47B3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96" y="2874638"/>
            <a:ext cx="2053192" cy="5286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0B5D983-CC0D-49A7-8A00-1DCE25E4F6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3125" y="3468270"/>
            <a:ext cx="3429479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latin typeface="Roboto"/>
                <a:ea typeface="Roboto"/>
                <a:cs typeface="Roboto"/>
                <a:sym typeface="Roboto"/>
              </a:rPr>
              <a:t>Результаты эксперимента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746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8082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6948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F030118-2916-4327-AD49-9F3F917CD2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  <p:pic>
        <p:nvPicPr>
          <p:cNvPr id="7178" name="Рисунок 22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896064E-D15D-42DE-8DCF-5F1C0DC65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94"/>
          <a:stretch>
            <a:fillRect/>
          </a:stretch>
        </p:blipFill>
        <p:spPr bwMode="auto">
          <a:xfrm>
            <a:off x="551266" y="1143000"/>
            <a:ext cx="12001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Рисунок 23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4D8AB94F-747C-437C-9944-67167EE66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96"/>
          <a:stretch>
            <a:fillRect/>
          </a:stretch>
        </p:blipFill>
        <p:spPr bwMode="auto">
          <a:xfrm>
            <a:off x="1751416" y="1143000"/>
            <a:ext cx="11620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Рисунок 24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D9DB9396-1845-4A97-B1E7-092BE88E4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75"/>
          <a:stretch>
            <a:fillRect/>
          </a:stretch>
        </p:blipFill>
        <p:spPr bwMode="auto">
          <a:xfrm>
            <a:off x="2890057" y="1136949"/>
            <a:ext cx="11430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Рисунок 25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E0142357-F0CC-4C06-9A08-7607B0E2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11"/>
          <a:stretch>
            <a:fillRect/>
          </a:stretch>
        </p:blipFill>
        <p:spPr bwMode="auto">
          <a:xfrm>
            <a:off x="3990975" y="1136949"/>
            <a:ext cx="11620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Рисунок 27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8847FCA6-0C1B-4ED5-896B-20DD4BB67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87"/>
          <a:stretch>
            <a:fillRect/>
          </a:stretch>
        </p:blipFill>
        <p:spPr bwMode="auto">
          <a:xfrm>
            <a:off x="5142127" y="1136949"/>
            <a:ext cx="11620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Рисунок 28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B9FDFEDD-24AC-4D09-99F2-E0B1A94BE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370"/>
          <a:stretch>
            <a:fillRect/>
          </a:stretch>
        </p:blipFill>
        <p:spPr bwMode="auto">
          <a:xfrm>
            <a:off x="557433" y="2937173"/>
            <a:ext cx="11525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Рисунок 29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C3AE9D06-C0C7-4BED-900E-D0277E389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93"/>
          <a:stretch>
            <a:fillRect/>
          </a:stretch>
        </p:blipFill>
        <p:spPr bwMode="auto">
          <a:xfrm>
            <a:off x="1718337" y="2937173"/>
            <a:ext cx="11620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Рисунок 33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9BC782F0-4E28-4069-9601-82B23D87D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504"/>
          <a:stretch>
            <a:fillRect/>
          </a:stretch>
        </p:blipFill>
        <p:spPr bwMode="auto">
          <a:xfrm>
            <a:off x="2868673" y="2937173"/>
            <a:ext cx="11525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Рисунок 35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A24C0B6D-9B71-4559-B810-6E816C838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24"/>
          <a:stretch>
            <a:fillRect/>
          </a:stretch>
        </p:blipFill>
        <p:spPr bwMode="auto">
          <a:xfrm>
            <a:off x="4008201" y="2937172"/>
            <a:ext cx="11715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Рисунок 36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FD3FC134-00F4-40E7-A805-294A89D1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563"/>
          <a:stretch>
            <a:fillRect/>
          </a:stretch>
        </p:blipFill>
        <p:spPr bwMode="auto">
          <a:xfrm>
            <a:off x="5186104" y="2937174"/>
            <a:ext cx="117157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1">
            <a:extLst>
              <a:ext uri="{FF2B5EF4-FFF2-40B4-BE49-F238E27FC236}">
                <a16:creationId xmlns:a16="http://schemas.microsoft.com/office/drawing/2014/main" id="{8250417B-D596-4A15-89A2-D80BD270A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66" y="6948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B79E6-3D56-4BB5-966A-4267972DF855}"/>
              </a:ext>
            </a:extLst>
          </p:cNvPr>
          <p:cNvSpPr txBox="1"/>
          <p:nvPr/>
        </p:nvSpPr>
        <p:spPr>
          <a:xfrm>
            <a:off x="6340118" y="1133389"/>
            <a:ext cx="20132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Распространение пожара в течении 10 часов после начала возгорания.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Шаг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  <a:t> 1 час.</a:t>
            </a:r>
          </a:p>
        </p:txBody>
      </p:sp>
    </p:spTree>
    <p:extLst>
      <p:ext uri="{BB962C8B-B14F-4D97-AF65-F5344CB8AC3E}">
        <p14:creationId xmlns:p14="http://schemas.microsoft.com/office/powerpoint/2010/main" val="270023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/>
        </p:nvSpPr>
        <p:spPr>
          <a:xfrm>
            <a:off x="263309" y="152600"/>
            <a:ext cx="6961835" cy="10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Сравнение с результата</a:t>
            </a: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400" b="1" dirty="0">
                <a:latin typeface="Roboto"/>
                <a:ea typeface="Roboto"/>
                <a:cs typeface="Roboto"/>
                <a:sym typeface="Roboto"/>
              </a:rPr>
              <a:t>моделирования  с работой модели FARSITE</a:t>
            </a:r>
          </a:p>
        </p:txBody>
      </p:sp>
      <p:cxnSp>
        <p:nvCxnSpPr>
          <p:cNvPr id="72" name="Google Shape;72;p15"/>
          <p:cNvCxnSpPr>
            <a:cxnSpLocks/>
          </p:cNvCxnSpPr>
          <p:nvPr/>
        </p:nvCxnSpPr>
        <p:spPr>
          <a:xfrm>
            <a:off x="76210" y="101094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15"/>
          <p:cNvSpPr/>
          <p:nvPr/>
        </p:nvSpPr>
        <p:spPr>
          <a:xfrm>
            <a:off x="7014133" y="87399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859" y="4287234"/>
            <a:ext cx="2013299" cy="57278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2480ACC-42D4-4D87-85C0-A53AEE3663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  <p:pic>
        <p:nvPicPr>
          <p:cNvPr id="9" name="Рисунок 44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4054D7B9-4EC7-4A7B-8337-F6A8BF2D6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27" y="1301479"/>
            <a:ext cx="1810924" cy="234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6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3C61ADF7-E286-4FC2-B66B-817F8E5FB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510" y="1284849"/>
            <a:ext cx="1941100" cy="232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E229B6AE-738A-457B-A78D-047E226B4160}"/>
              </a:ext>
            </a:extLst>
          </p:cNvPr>
          <p:cNvGraphicFramePr>
            <a:graphicFrameLocks noGrp="1"/>
          </p:cNvGraphicFramePr>
          <p:nvPr/>
        </p:nvGraphicFramePr>
        <p:xfrm>
          <a:off x="325527" y="3872809"/>
          <a:ext cx="5402173" cy="949009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546636">
                  <a:extLst>
                    <a:ext uri="{9D8B030D-6E8A-4147-A177-3AD203B41FA5}">
                      <a16:colId xmlns:a16="http://schemas.microsoft.com/office/drawing/2014/main" val="1789152353"/>
                    </a:ext>
                  </a:extLst>
                </a:gridCol>
                <a:gridCol w="1963237">
                  <a:extLst>
                    <a:ext uri="{9D8B030D-6E8A-4147-A177-3AD203B41FA5}">
                      <a16:colId xmlns:a16="http://schemas.microsoft.com/office/drawing/2014/main" val="1552004085"/>
                    </a:ext>
                  </a:extLst>
                </a:gridCol>
                <a:gridCol w="1892300">
                  <a:extLst>
                    <a:ext uri="{9D8B030D-6E8A-4147-A177-3AD203B41FA5}">
                      <a16:colId xmlns:a16="http://schemas.microsoft.com/office/drawing/2014/main" val="3401385520"/>
                    </a:ext>
                  </a:extLst>
                </a:gridCol>
              </a:tblGrid>
              <a:tr h="37107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Модель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Совпадающая территория, га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</a:rPr>
                        <a:t>Несовпадающая территория, га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068993"/>
                  </a:ext>
                </a:extLst>
              </a:tr>
              <a:tr h="180753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US" sz="1200">
                          <a:effectLst/>
                        </a:rPr>
                        <a:t>FARSITE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ru-RU" sz="1200">
                          <a:effectLst/>
                        </a:rPr>
                        <a:t>211.13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153.4337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1544594"/>
                  </a:ext>
                </a:extLst>
              </a:tr>
              <a:tr h="371077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ru-RU" sz="1200">
                          <a:effectLst/>
                        </a:rPr>
                        <a:t>Разработанная модель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ru-RU" sz="1200">
                          <a:effectLst/>
                        </a:rPr>
                        <a:t>194,92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 dirty="0">
                          <a:effectLst/>
                        </a:rPr>
                        <a:t>95,6881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0027464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B23B12B-2823-4D7B-9B09-A573366455B1}"/>
              </a:ext>
            </a:extLst>
          </p:cNvPr>
          <p:cNvSpPr txBox="1"/>
          <p:nvPr/>
        </p:nvSpPr>
        <p:spPr>
          <a:xfrm>
            <a:off x="2172341" y="1277073"/>
            <a:ext cx="21572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Сопоставления результата моделирования (оранжевая область) с реальным периметром пожара (красная линия)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E165BC-3214-4B95-922B-8C2B5E6C8CF2}"/>
              </a:ext>
            </a:extLst>
          </p:cNvPr>
          <p:cNvSpPr txBox="1"/>
          <p:nvPr/>
        </p:nvSpPr>
        <p:spPr>
          <a:xfrm>
            <a:off x="4362723" y="2471858"/>
            <a:ext cx="1756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Сопоставление результата работы </a:t>
            </a:r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</a:rPr>
              <a:t>FARSITE</a:t>
            </a:r>
            <a:r>
              <a:rPr lang="ru-RU" sz="1200" dirty="0">
                <a:latin typeface="Roboto" panose="02000000000000000000" pitchFamily="2" charset="0"/>
                <a:ea typeface="Roboto" panose="02000000000000000000" pitchFamily="2" charset="0"/>
              </a:rPr>
              <a:t> (желтая область) с реальным периметром пожара (красная линия)</a:t>
            </a:r>
          </a:p>
        </p:txBody>
      </p:sp>
    </p:spTree>
    <p:extLst>
      <p:ext uri="{BB962C8B-B14F-4D97-AF65-F5344CB8AC3E}">
        <p14:creationId xmlns:p14="http://schemas.microsoft.com/office/powerpoint/2010/main" val="1648887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Основные результаты и выводы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4" y="1017913"/>
            <a:ext cx="7005225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Основные результаты работы: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Изучены существующие модели распространения пожара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;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Изучены форматы геопространственных данных и основы работы с ними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;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Изучены основы работы с библиотеками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GDAL, Leaflet;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Реализована модель распространения пожара с помощью клеточных автоматов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;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Реализована визуализация геопространственных данных, в том числе и результаты моделирования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Изучены основы работы с моделью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FARSITE 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и произведены моделирования реального пожара с помощью этой модели;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Результат работы модели был сравнен с результатами работы модели 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FARSITE</a:t>
            </a: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AD3DCD2-A768-4A37-A3D0-48452708B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92392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Направления дальнейшей работы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Пути развития: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Калибровка модели;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Автоматизация выбора и загрузки входных данных по интересующей территории;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Разработка модели распространения пожара на городской территории с учетом реальных размеров зданий.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/>
                <a:ea typeface="Roboto"/>
                <a:cs typeface="Roboto"/>
                <a:sym typeface="Roboto"/>
              </a:rPr>
              <a:t>Добавления функционала сравнения результатов моделирования с реальным периметром пожара;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030A66F-DF1B-4346-BFD0-755ED4CD6D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59563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02637" y="-7369"/>
            <a:ext cx="7551334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Список использованных источников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402637" y="830949"/>
            <a:ext cx="8338725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ECMWF Reanalysis v5 (ERA5) [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]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/ 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ECMWF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Режим доступа: 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https://www.ecmwf.int/en/forecasts/dataset/ecmwf-reanalysis-v5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свободный. (дата обращения: 21.07.2021).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Finney, M. A. FARSITE, Fire Area Simulator – model development and evaluation. / M.A. Finney // [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]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: 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US Department of Agriculture, Forest Service, Rocky Mountain Research Station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1998. – Режим доступа: 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https://www.fs.fed.us/rm/pubs/rmrs_rp004.pdf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свободный. (дата обращения: 21.07.2021).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GDAL [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]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Режим доступа: </a:t>
            </a:r>
            <a:r>
              <a:rPr lang="en-GB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https://gdal.org/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, свободный. (дата обращения: 27.09.2021).</a:t>
            </a: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Jiang W. Modelling of wildland-urban interface fire spread with the heterogeneous cellular automata model/ W. Jiang, F. Wang, L. Fang, X. Zheng, X. </a:t>
            </a:r>
            <a:r>
              <a:rPr lang="en-US" sz="15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Qiao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Z. Li, Q. Meng // Environment Modelling and Software – 2021 – vol.135 – 104895.</a:t>
            </a:r>
            <a:endParaRPr lang="ru-RU" sz="15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LANDFIRE [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]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Режим доступа: 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https://landfire.gov/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свободный. (дата обращения: 21.07.2021).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730234E-1802-455C-B7A1-91F4634D3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397037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402637" y="-7369"/>
            <a:ext cx="7551334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Список использованных источников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402637" y="830949"/>
            <a:ext cx="8338725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15000"/>
              </a:lnSpc>
              <a:buFont typeface="+mj-lt"/>
              <a:buAutoNum type="arabicPeriod" startAt="6"/>
            </a:pP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Leaflet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[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]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Режим доступа: </a:t>
            </a:r>
            <a:r>
              <a:rPr lang="en-GB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https://leafletjs.com/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, свободный. (дата обращения: 27.09.2021).</a:t>
            </a:r>
            <a:endParaRPr lang="ru-RU" sz="15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 startAt="6"/>
            </a:pP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Mao, X. The influence of wind and relief on the speed of the forest fire spreading / X. Mao // Journal of Applied Meteorological Science – 1993 – vol.4 – C. 100 – 104. </a:t>
            </a:r>
            <a:endParaRPr lang="ru-RU" sz="15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6"/>
            </a:pPr>
            <a:r>
              <a:rPr lang="en-US" sz="15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Pais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C. Cell2Fire: A Cell Based Forest Fire Growth Model / </a:t>
            </a:r>
            <a:r>
              <a:rPr lang="en-US" sz="1500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C.Pais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J. Carrasco, D.L. Martel, A. Weintraub, D.L. Woodruff // [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Электронный ресурс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] Cornell University, 2019 – 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Режим доступа: </a:t>
            </a:r>
            <a:r>
              <a:rPr lang="ru-RU" sz="1500" u="sng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https://arxiv.org/abs/1905.09317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свободный. (дата обращения: 21.07.2021).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6"/>
            </a:pP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Prometheus [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]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 Режим доступа: </a:t>
            </a:r>
            <a:r>
              <a:rPr lang="en-GB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http://www.</a:t>
            </a:r>
            <a:r>
              <a:rPr lang="en-GB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firegrowthmodel</a:t>
            </a:r>
            <a:r>
              <a:rPr lang="en-GB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.ca/prometheus/</a:t>
            </a:r>
            <a:r>
              <a:rPr lang="en-US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</a:t>
            </a:r>
            <a:r>
              <a:rPr lang="ru-RU" sz="15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свободный. (дата обращения: 27.09.2021).</a:t>
            </a:r>
            <a:endParaRPr lang="ru-RU" sz="15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 startAt="6"/>
            </a:pP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Wildland Fire Open Data [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Электронный ресурс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]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/ </a:t>
            </a:r>
            <a:r>
              <a:rPr lang="en-US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National Interagency Fire Center. 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Режим доступа: 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https://data-nifc.opendata.arcgis.com/</a:t>
            </a:r>
            <a:r>
              <a:rPr lang="ru-RU" sz="150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, свободный. (дата обращения: 21.07.2021).</a:t>
            </a:r>
            <a:endParaRPr lang="en-US" sz="1500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730234E-1802-455C-B7A1-91F4634D3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40091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46805"/>
            <a:ext cx="9144000" cy="6852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1818224" y="4242221"/>
            <a:ext cx="6068475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Спасибо за внимание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Calibri"/>
                <a:sym typeface="Calibri"/>
              </a:rPr>
              <a:t>! </a:t>
            </a:r>
            <a:endParaRPr sz="4000" dirty="0">
              <a:latin typeface="Roboto" panose="02000000000000000000" pitchFamily="2" charset="0"/>
              <a:ea typeface="Roboto" panose="02000000000000000000" pitchFamily="2" charset="0"/>
              <a:cs typeface="Calibri"/>
              <a:sym typeface="Calibri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552D59-0AFD-4504-A2FA-CA06E4D186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80638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Цели  и задачи работы</a:t>
            </a: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30460" y="990518"/>
            <a:ext cx="69099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latin typeface="Roboto"/>
                <a:ea typeface="Roboto"/>
                <a:cs typeface="Roboto"/>
                <a:sym typeface="Roboto"/>
              </a:rPr>
              <a:t>Цель</a:t>
            </a:r>
            <a:r>
              <a:rPr lang="ru-RU" sz="1700" dirty="0">
                <a:latin typeface="Roboto"/>
                <a:ea typeface="Roboto"/>
                <a:cs typeface="Roboto"/>
                <a:sym typeface="Roboto"/>
              </a:rPr>
              <a:t>: моделирование пожара с помощью клеточных автоматов по заданным входным параметрам с возможностью визуализации результатов работы модели.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7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 dirty="0">
                <a:latin typeface="Roboto"/>
                <a:ea typeface="Roboto"/>
                <a:cs typeface="Roboto"/>
                <a:sym typeface="Roboto"/>
              </a:rPr>
              <a:t>Задачи</a:t>
            </a:r>
            <a:r>
              <a:rPr lang="ru-RU" sz="1700" dirty="0">
                <a:latin typeface="Roboto"/>
                <a:ea typeface="Roboto"/>
                <a:cs typeface="Roboto"/>
                <a:sym typeface="Roboto"/>
              </a:rPr>
              <a:t>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latin typeface="Roboto"/>
                <a:ea typeface="Roboto"/>
                <a:cs typeface="Roboto"/>
                <a:sym typeface="Roboto"/>
              </a:rPr>
              <a:t>изучить существующие модели распространения пожара с помощью клеточных автоматов;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latin typeface="Roboto"/>
                <a:ea typeface="Roboto"/>
                <a:cs typeface="Roboto"/>
                <a:sym typeface="Roboto"/>
              </a:rPr>
              <a:t>научиться работать с пространственно-географическими данными;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latin typeface="Roboto"/>
                <a:ea typeface="Roboto"/>
                <a:cs typeface="Roboto"/>
                <a:sym typeface="Roboto"/>
              </a:rPr>
              <a:t>изучить основы использования библиотеки </a:t>
            </a:r>
            <a:r>
              <a:rPr lang="en-US" sz="1700" dirty="0">
                <a:latin typeface="Roboto"/>
                <a:ea typeface="Roboto"/>
                <a:cs typeface="Roboto"/>
                <a:sym typeface="Roboto"/>
              </a:rPr>
              <a:t>GDAL</a:t>
            </a:r>
            <a:r>
              <a:rPr lang="ru-RU" sz="1700" dirty="0"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latin typeface="Roboto"/>
                <a:ea typeface="Roboto"/>
                <a:cs typeface="Roboto"/>
                <a:sym typeface="Roboto"/>
              </a:rPr>
              <a:t>реализовать алгоритмы модели распространения пожара;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latin typeface="Roboto"/>
                <a:ea typeface="Roboto"/>
                <a:cs typeface="Roboto"/>
                <a:sym typeface="Roboto"/>
              </a:rPr>
              <a:t>обеспечить визуализацию результатов работы модели и входных геоданных;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700" dirty="0">
                <a:latin typeface="Roboto"/>
                <a:ea typeface="Roboto"/>
                <a:cs typeface="Roboto"/>
                <a:sym typeface="Roboto"/>
              </a:rPr>
              <a:t>разработать техническую документацию.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E68028-DC81-46A5-B95C-283A4E809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01976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существующих решений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30460" y="967899"/>
            <a:ext cx="6492300" cy="87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Roboto"/>
                <a:ea typeface="Roboto"/>
                <a:cs typeface="Roboto"/>
                <a:sym typeface="Roboto"/>
              </a:rPr>
              <a:t>FARSITE</a:t>
            </a:r>
            <a:r>
              <a:rPr lang="ru-RU" sz="1400" dirty="0"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ru-RU" sz="1600" b="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двумерная модель распространения огня, объединяющая существующие модели распространения разных видов пожаров, а также модель влажности топлива.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baseline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E68028-DC81-46A5-B95C-283A4E809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F0D90-85E1-499E-9920-EF750E907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942829"/>
            <a:ext cx="3377852" cy="2538768"/>
          </a:xfrm>
          <a:prstGeom prst="rect">
            <a:avLst/>
          </a:prstGeom>
        </p:spPr>
      </p:pic>
      <p:sp>
        <p:nvSpPr>
          <p:cNvPr id="10" name="Google Shape;66;p14">
            <a:extLst>
              <a:ext uri="{FF2B5EF4-FFF2-40B4-BE49-F238E27FC236}">
                <a16:creationId xmlns:a16="http://schemas.microsoft.com/office/drawing/2014/main" id="{7F74F23C-7D46-449B-A562-44FF342F7D6A}"/>
              </a:ext>
            </a:extLst>
          </p:cNvPr>
          <p:cNvSpPr txBox="1"/>
          <p:nvPr/>
        </p:nvSpPr>
        <p:spPr>
          <a:xfrm>
            <a:off x="2128448" y="4449501"/>
            <a:ext cx="396062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0" u="none" strike="noStrike" baseline="0" dirty="0">
                <a:solidFill>
                  <a:srgbClr val="000000"/>
                </a:solidFill>
                <a:latin typeface="Roboto"/>
                <a:ea typeface="Roboto"/>
                <a:sym typeface="Roboto"/>
              </a:rPr>
              <a:t>Скриншот интерфе</a:t>
            </a:r>
            <a:r>
              <a:rPr lang="ru-RU" sz="1200" dirty="0">
                <a:latin typeface="Roboto"/>
                <a:ea typeface="Roboto"/>
                <a:sym typeface="Roboto"/>
              </a:rPr>
              <a:t>йса </a:t>
            </a:r>
            <a:r>
              <a:rPr lang="en-US" sz="1200" dirty="0" err="1">
                <a:latin typeface="Roboto"/>
                <a:ea typeface="Roboto"/>
                <a:sym typeface="Roboto"/>
              </a:rPr>
              <a:t>FlamMap</a:t>
            </a:r>
            <a:r>
              <a:rPr lang="en-US" sz="1200" dirty="0">
                <a:latin typeface="Roboto"/>
                <a:ea typeface="Roboto"/>
                <a:sym typeface="Roboto"/>
              </a:rPr>
              <a:t>, </a:t>
            </a:r>
            <a:r>
              <a:rPr lang="ru-RU" sz="1200" dirty="0">
                <a:latin typeface="Roboto"/>
                <a:ea typeface="Roboto"/>
                <a:sym typeface="Roboto"/>
              </a:rPr>
              <a:t>частью которого является </a:t>
            </a:r>
            <a:r>
              <a:rPr lang="en-US" sz="1200" dirty="0">
                <a:latin typeface="Roboto"/>
                <a:ea typeface="Roboto"/>
                <a:sym typeface="Roboto"/>
              </a:rPr>
              <a:t>FARSITE</a:t>
            </a:r>
            <a:r>
              <a:rPr lang="ru-RU" sz="1200" i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0" i="0" u="none" strike="noStrike" baseline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25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существующих решений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30460" y="1045298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Недостатки 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FARSITE</a:t>
            </a:r>
            <a:r>
              <a:rPr lang="ru-RU" sz="1600" b="1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: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сохранение результата в формате общепринятых геопространственных данных только после ручной обводки территории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невозможность добавления слоев, не относящихся ко входным данным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использование модели топлива, данные о которой доступны только для территории США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распространение пожара не происходит на урбанизированных территориях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E68028-DC81-46A5-B95C-283A4E809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7210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существующих решений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1220601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Cell2Fire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 –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открытый симулятор распространения пожара, использующий клеточный автомат и параллелизм при организации работы с ним.</a:t>
            </a: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Недостатки: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использует канадскую оценку скорости распространения огня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FBP,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характерную только для территории Канады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не имеет графического интерфейса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распространение пожара происходит только на лесной территории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Выходные данные не совместимы с другими геоинформационными системами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E68028-DC81-46A5-B95C-283A4E809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86798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Анализ существующих решений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66" y="1220601"/>
            <a:ext cx="6492300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Prometheus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– </a:t>
            </a: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детерминированная имитационная модель развития лесных пожаров, основанная на подсистемах 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Fire Weather Index (FWI), Fire Behavior Prediction (FBP), the Canadian Forest Fire Danger Rating System (CFFDRS).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ru-RU" sz="1600" b="1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Недостатки:</a:t>
            </a: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использует подсистемы и оценки, характерные только для территории Канады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,</a:t>
            </a:r>
            <a:endParaRPr lang="ru-RU" sz="1600" dirty="0">
              <a:latin typeface="Roboto" panose="02000000000000000000" pitchFamily="2" charset="0"/>
              <a:ea typeface="Roboto" panose="02000000000000000000" pitchFamily="2" charset="0"/>
              <a:cs typeface="Roboto"/>
              <a:sym typeface="Roboto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распространение пожара происходит только на лесной территории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/>
                <a:sym typeface="Roboto"/>
              </a:rPr>
              <a:t>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2E68028-DC81-46A5-B95C-283A4E809A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BBE7BA-1D37-4714-AFC5-730DF7464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518" y="1045298"/>
            <a:ext cx="1984290" cy="17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24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66" y="110650"/>
            <a:ext cx="67533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Функциональные требования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endCxn id="65" idx="2"/>
          </p:cNvCxnSpPr>
          <p:nvPr/>
        </p:nvCxnSpPr>
        <p:spPr>
          <a:xfrm>
            <a:off x="-24090" y="6939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557049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551275" y="1017913"/>
            <a:ext cx="6608436" cy="32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tabLst>
                <a:tab pos="1054100" algn="l"/>
              </a:tabLst>
            </a:pPr>
            <a:r>
              <a:rPr lang="ru-RU" sz="1600" dirty="0">
                <a:latin typeface="Roboto" panose="02000000000000000000" pitchFamily="2" charset="0"/>
                <a:ea typeface="Roboto" panose="02000000000000000000" pitchFamily="2" charset="0"/>
              </a:rPr>
              <a:t>Программа должна:</a:t>
            </a:r>
          </a:p>
          <a:p>
            <a:pPr lvl="0" algn="just">
              <a:tabLst>
                <a:tab pos="1054100" algn="l"/>
              </a:tabLst>
            </a:pPr>
            <a:endParaRPr lang="ru-RU" sz="1600" dirty="0"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054100" algn="l"/>
              </a:tabLst>
            </a:pPr>
            <a:r>
              <a:rPr lang="ru-RU" sz="16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прогнозировать изменение территории распространения пожара с течением времени на основе реализуемой математической модели;</a:t>
            </a: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054100" algn="l"/>
              </a:tabLst>
            </a:pPr>
            <a:r>
              <a:rPr lang="ru-RU" sz="16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сохранять результат работы модели в растровый файл;</a:t>
            </a: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054100" algn="l"/>
              </a:tabLst>
            </a:pPr>
            <a:r>
              <a:rPr lang="ru-RU" sz="16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отображать на карте местности слои входных данных (видов топлива, высот, метеорологических данных);</a:t>
            </a: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054100" algn="l"/>
              </a:tabLst>
            </a:pPr>
            <a:r>
              <a:rPr lang="ru-RU" sz="16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обеспечивать работу со слоями интерактивной карты:</a:t>
            </a:r>
          </a:p>
          <a:p>
            <a:pPr marL="342900" lvl="0" indent="-342900">
              <a:spcAft>
                <a:spcPts val="600"/>
              </a:spcAft>
              <a:buFont typeface="Symbol" panose="05050102010706020507" pitchFamily="18" charset="2"/>
              <a:buChar char=""/>
              <a:tabLst>
                <a:tab pos="1054100" algn="l"/>
              </a:tabLst>
            </a:pPr>
            <a:r>
              <a:rPr lang="ru-RU" sz="1600" dirty="0">
                <a:effectLst/>
                <a:latin typeface="Roboto" panose="02000000000000000000" pitchFamily="2" charset="0"/>
                <a:ea typeface="Roboto" panose="02000000000000000000" pitchFamily="2" charset="0"/>
              </a:rPr>
              <a:t>визуализировать результат работы модели распространения пожара на карте местности.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1D08FB38-10EF-42C2-8AA6-4360A45B8F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57971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51275" y="149081"/>
            <a:ext cx="8338734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Выбор используемых в работе моделей</a:t>
            </a:r>
            <a:endParaRPr sz="3000" b="1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238" y="4570717"/>
            <a:ext cx="2013299" cy="5727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cxnSpLocks/>
          </p:cNvCxnSpPr>
          <p:nvPr/>
        </p:nvCxnSpPr>
        <p:spPr>
          <a:xfrm>
            <a:off x="-24090" y="808299"/>
            <a:ext cx="6909900" cy="0"/>
          </a:xfrm>
          <a:prstGeom prst="straightConnector1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" name="Google Shape;65;p14"/>
          <p:cNvSpPr/>
          <p:nvPr/>
        </p:nvSpPr>
        <p:spPr>
          <a:xfrm>
            <a:off x="6885810" y="646134"/>
            <a:ext cx="273900" cy="273900"/>
          </a:xfrm>
          <a:prstGeom prst="ellipse">
            <a:avLst/>
          </a:prstGeom>
          <a:noFill/>
          <a:ln w="76200" cap="flat" cmpd="sng">
            <a:solidFill>
              <a:srgbClr val="FFD74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Google Shape;66;p14"/>
              <p:cNvSpPr txBox="1"/>
              <p:nvPr/>
            </p:nvSpPr>
            <p:spPr>
              <a:xfrm>
                <a:off x="551275" y="1031768"/>
                <a:ext cx="6492300" cy="322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В программе была использована модель, состоящая из 4 частей, обозначим их как: лес-лес, лес-город, город-лес, город-город.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ru-RU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 b="1" dirty="0">
                    <a:latin typeface="Roboto"/>
                    <a:ea typeface="Roboto"/>
                    <a:cs typeface="Roboto"/>
                    <a:sym typeface="Roboto"/>
                  </a:rPr>
                  <a:t>Модель распространения лес – лес</a:t>
                </a:r>
                <a:r>
                  <a:rPr lang="en-US" sz="1500" b="1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4 состояния ячеек.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600"/>
                  </a:spcAft>
                  <a:buNone/>
                </a:pPr>
                <a:r>
                  <a:rPr lang="en-US" sz="15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Переход </a:t>
                </a:r>
                <a:r>
                  <a:rPr lang="en-US" sz="1500" dirty="0">
                    <a:latin typeface="Roboto"/>
                    <a:ea typeface="Roboto"/>
                    <a:cs typeface="Roboto"/>
                    <a:sym typeface="Roboto"/>
                  </a:rPr>
                  <a:t>0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→</m:t>
                    </m:r>
                  </m:oMath>
                </a14:m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r>
                  <a:rPr lang="en-US" sz="1500" dirty="0">
                    <a:latin typeface="Roboto"/>
                    <a:ea typeface="Roboto"/>
                    <a:cs typeface="Roboto"/>
                    <a:sym typeface="Roboto"/>
                  </a:rPr>
                  <a:t>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 Скорость распространения пожара</a:t>
                </a:r>
                <a:r>
                  <a:rPr lang="en-US" sz="15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рассчитывается как :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500" dirty="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 где: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𝑅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0</m:t>
                        </m:r>
                      </m:sub>
                    </m:sSub>
                    <m:r>
                      <a:rPr lang="ru-RU" sz="15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 −</m:t>
                    </m:r>
                  </m:oMath>
                </a14:m>
                <a:r>
                  <a:rPr lang="en-US" sz="1500" dirty="0"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скорость распространения пожара по умолчанию,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𝐾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𝑊</m:t>
                        </m:r>
                      </m:sub>
                    </m:sSub>
                    <m:r>
                      <a:rPr lang="ru-RU" sz="15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 − </m:t>
                    </m:r>
                  </m:oMath>
                </a14:m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влияние ветра, 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𝐾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𝑆</m:t>
                        </m:r>
                      </m:sub>
                    </m:sSub>
                    <m:r>
                      <a:rPr lang="ru-RU" sz="15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 − </m:t>
                    </m:r>
                  </m:oMath>
                </a14:m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влияние уклона территории,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</m:ctrlPr>
                      </m:sSubPr>
                      <m:e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𝐾</m:t>
                        </m:r>
                      </m:e>
                      <m:sub>
                        <m:r>
                          <a:rPr lang="en-US" sz="1500" b="0" i="1" smtClean="0">
                            <a:latin typeface="Cambria Math" panose="02040503050406030204" pitchFamily="18" charset="0"/>
                            <a:ea typeface="Roboto"/>
                            <a:cs typeface="Roboto"/>
                            <a:sym typeface="Roboto"/>
                          </a:rPr>
                          <m:t>𝑓</m:t>
                        </m:r>
                      </m:sub>
                    </m:sSub>
                    <m:r>
                      <a:rPr lang="en-US" sz="1500" b="0" i="1" smtClean="0">
                        <a:latin typeface="Cambria Math" panose="02040503050406030204" pitchFamily="18" charset="0"/>
                        <a:ea typeface="Roboto"/>
                        <a:cs typeface="Roboto"/>
                        <a:sym typeface="Roboto"/>
                      </a:rPr>
                      <m:t> − </m:t>
                    </m:r>
                  </m:oMath>
                </a14:m>
                <a:r>
                  <a:rPr lang="ru-RU" sz="1500" dirty="0">
                    <a:latin typeface="Roboto"/>
                    <a:ea typeface="Roboto"/>
                    <a:cs typeface="Roboto"/>
                    <a:sym typeface="Roboto"/>
                  </a:rPr>
                  <a:t>влияние типа топлива в ячейке.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6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mc:Choice>
        <mc:Fallback xmlns="">
          <p:sp>
            <p:nvSpPr>
              <p:cNvPr id="66" name="Google Shape;66;p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75" y="1031768"/>
                <a:ext cx="6492300" cy="3228900"/>
              </a:xfrm>
              <a:prstGeom prst="rect">
                <a:avLst/>
              </a:prstGeom>
              <a:blipFill>
                <a:blip r:embed="rId4"/>
                <a:stretch>
                  <a:fillRect l="-376" b="-7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5EC07F02-85F8-4EA1-A1D8-18523CC971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ECE0FF-F605-4EE8-90A8-77D9378D738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885810" y="1150530"/>
            <a:ext cx="1743912" cy="16466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49F8CE-B39F-4425-8424-825918DC911B}"/>
                  </a:ext>
                </a:extLst>
              </p:cNvPr>
              <p:cNvSpPr txBox="1"/>
              <p:nvPr/>
            </p:nvSpPr>
            <p:spPr>
              <a:xfrm>
                <a:off x="3027218" y="2839587"/>
                <a:ext cx="2135267" cy="325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ru-RU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ru-RU" i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49F8CE-B39F-4425-8424-825918DC9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218" y="2839587"/>
                <a:ext cx="2135267" cy="325025"/>
              </a:xfrm>
              <a:prstGeom prst="rect">
                <a:avLst/>
              </a:prstGeom>
              <a:blipFill>
                <a:blip r:embed="rId6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A751FF-B71E-423E-A8D1-600AB243F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931" y="3768880"/>
            <a:ext cx="2701078" cy="817249"/>
          </a:xfrm>
          <a:prstGeom prst="rect">
            <a:avLst/>
          </a:prstGeom>
        </p:spPr>
      </p:pic>
      <p:sp>
        <p:nvSpPr>
          <p:cNvPr id="11" name="Google Shape;66;p14">
            <a:extLst>
              <a:ext uri="{FF2B5EF4-FFF2-40B4-BE49-F238E27FC236}">
                <a16:creationId xmlns:a16="http://schemas.microsoft.com/office/drawing/2014/main" id="{ECA2C272-D9D6-4F86-A011-A74B03982F20}"/>
              </a:ext>
            </a:extLst>
          </p:cNvPr>
          <p:cNvSpPr txBox="1"/>
          <p:nvPr/>
        </p:nvSpPr>
        <p:spPr>
          <a:xfrm>
            <a:off x="6343712" y="2646218"/>
            <a:ext cx="2286010" cy="87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Направления распространения пожара от одной клетки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Источник: </a:t>
            </a:r>
            <a:r>
              <a:rPr lang="en-US" sz="1100" b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hlinkClick r:id="rId8" action="ppaction://hlinksldjump"/>
              </a:rPr>
              <a:t>[4]</a:t>
            </a:r>
            <a:endParaRPr lang="en-US" sz="1100" b="0" u="none" strike="noStrike" baseline="0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F8F2D-0031-4083-BFDE-01C507123A6C}"/>
              </a:ext>
            </a:extLst>
          </p:cNvPr>
          <p:cNvSpPr txBox="1"/>
          <p:nvPr/>
        </p:nvSpPr>
        <p:spPr>
          <a:xfrm>
            <a:off x="4446767" y="4187568"/>
            <a:ext cx="17387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Состояния лесной ячейки</a:t>
            </a:r>
            <a:endParaRPr lang="en-US" sz="11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r"/>
            <a:r>
              <a:rPr lang="ru-RU" sz="1100" dirty="0">
                <a:latin typeface="Roboto" panose="02000000000000000000" pitchFamily="2" charset="0"/>
                <a:ea typeface="Roboto" panose="02000000000000000000" pitchFamily="2" charset="0"/>
              </a:rPr>
              <a:t>Источник</a:t>
            </a:r>
            <a:r>
              <a:rPr lang="ru-RU" sz="1100" b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1100" b="0" u="none" strike="noStrike" baseline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hlinkClick r:id="rId8" action="ppaction://hlinksldjump"/>
              </a:rPr>
              <a:t>[4]</a:t>
            </a:r>
            <a:endParaRPr lang="ru-RU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96644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1568</Words>
  <Application>Microsoft Office PowerPoint</Application>
  <PresentationFormat>Экран (16:9)</PresentationFormat>
  <Paragraphs>216</Paragraphs>
  <Slides>29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7" baseType="lpstr">
      <vt:lpstr>Segoe UI</vt:lpstr>
      <vt:lpstr>Calibri</vt:lpstr>
      <vt:lpstr>Arial</vt:lpstr>
      <vt:lpstr>Roboto</vt:lpstr>
      <vt:lpstr>Cambria Math</vt:lpstr>
      <vt:lpstr>Roboto Medium</vt:lpstr>
      <vt:lpstr>Symbol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Филиппова Мария Игоревна</cp:lastModifiedBy>
  <cp:revision>6</cp:revision>
  <dcterms:modified xsi:type="dcterms:W3CDTF">2021-09-27T19:47:22Z</dcterms:modified>
</cp:coreProperties>
</file>